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36"/>
  </p:notesMasterIdLst>
  <p:handoutMasterIdLst>
    <p:handoutMasterId r:id="rId37"/>
  </p:handoutMasterIdLst>
  <p:sldIdLst>
    <p:sldId id="256" r:id="rId5"/>
    <p:sldId id="261" r:id="rId6"/>
    <p:sldId id="264" r:id="rId7"/>
    <p:sldId id="273" r:id="rId8"/>
    <p:sldId id="265" r:id="rId9"/>
    <p:sldId id="258" r:id="rId10"/>
    <p:sldId id="262" r:id="rId11"/>
    <p:sldId id="274" r:id="rId12"/>
    <p:sldId id="277" r:id="rId13"/>
    <p:sldId id="280" r:id="rId14"/>
    <p:sldId id="269" r:id="rId15"/>
    <p:sldId id="268" r:id="rId16"/>
    <p:sldId id="289" r:id="rId17"/>
    <p:sldId id="270" r:id="rId18"/>
    <p:sldId id="278" r:id="rId19"/>
    <p:sldId id="279" r:id="rId20"/>
    <p:sldId id="288" r:id="rId21"/>
    <p:sldId id="281" r:id="rId22"/>
    <p:sldId id="282" r:id="rId23"/>
    <p:sldId id="283" r:id="rId24"/>
    <p:sldId id="290" r:id="rId25"/>
    <p:sldId id="285" r:id="rId26"/>
    <p:sldId id="286" r:id="rId27"/>
    <p:sldId id="287" r:id="rId28"/>
    <p:sldId id="291" r:id="rId29"/>
    <p:sldId id="293" r:id="rId30"/>
    <p:sldId id="284" r:id="rId31"/>
    <p:sldId id="292" r:id="rId32"/>
    <p:sldId id="294" r:id="rId33"/>
    <p:sldId id="276" r:id="rId34"/>
    <p:sldId id="260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F023D4-827A-4185-A429-E60034F50FB2}" v="117" dt="2019-06-10T03:50:12.0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sterling-adventures.co.uk/blog/2006/02/26/weather-station/" TargetMode="External"/><Relationship Id="rId1" Type="http://schemas.openxmlformats.org/officeDocument/2006/relationships/image" Target="../media/image2.png"/><Relationship Id="rId6" Type="http://schemas.openxmlformats.org/officeDocument/2006/relationships/hyperlink" Target="http://www.freestockphotos.biz/stockphoto/9551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sterling-adventures.co.uk/blog/2006/02/26/weather-station/" TargetMode="External"/><Relationship Id="rId1" Type="http://schemas.openxmlformats.org/officeDocument/2006/relationships/image" Target="../media/image2.png"/><Relationship Id="rId6" Type="http://schemas.openxmlformats.org/officeDocument/2006/relationships/hyperlink" Target="http://www.freestockphotos.biz/stockphoto/9551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9C16A6-8C48-4165-8DAF-8C957C12A8F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</dgm:pt>
    <dgm:pt modelId="{701D68F5-42F8-47BC-8FED-84C50F595DF0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ZA" dirty="0"/>
            <a:t>collection</a:t>
          </a:r>
          <a:endParaRPr lang="en-US" dirty="0"/>
        </a:p>
      </dgm:t>
    </dgm:pt>
    <dgm:pt modelId="{9617668C-C38C-4017-8DDF-37855B15D110}" type="parTrans" cxnId="{C4BA385D-31ED-40EF-A5D6-98DFBA64E71A}">
      <dgm:prSet/>
      <dgm:spPr/>
      <dgm:t>
        <a:bodyPr/>
        <a:lstStyle/>
        <a:p>
          <a:endParaRPr lang="en-US"/>
        </a:p>
      </dgm:t>
    </dgm:pt>
    <dgm:pt modelId="{0C95B389-AC0C-4055-9AA3-38815EFC8B0A}" type="sibTrans" cxnId="{C4BA385D-31ED-40EF-A5D6-98DFBA64E71A}">
      <dgm:prSet/>
      <dgm:spPr/>
      <dgm:t>
        <a:bodyPr/>
        <a:lstStyle/>
        <a:p>
          <a:endParaRPr lang="en-US"/>
        </a:p>
      </dgm:t>
    </dgm:pt>
    <dgm:pt modelId="{91A66877-AC1C-46D9-BF2C-6024B638DEA9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processing</a:t>
          </a:r>
        </a:p>
      </dgm:t>
    </dgm:pt>
    <dgm:pt modelId="{913FED05-DF41-48A7-B1F8-81937A468EF9}" type="parTrans" cxnId="{7F0DAB6F-9257-4F2D-B31A-3418F73F6952}">
      <dgm:prSet/>
      <dgm:spPr/>
      <dgm:t>
        <a:bodyPr/>
        <a:lstStyle/>
        <a:p>
          <a:endParaRPr lang="en-US"/>
        </a:p>
      </dgm:t>
    </dgm:pt>
    <dgm:pt modelId="{BFCE4A28-C381-46FF-935A-B11534EF7D87}" type="sibTrans" cxnId="{7F0DAB6F-9257-4F2D-B31A-3418F73F6952}">
      <dgm:prSet/>
      <dgm:spPr/>
      <dgm:t>
        <a:bodyPr/>
        <a:lstStyle/>
        <a:p>
          <a:endParaRPr lang="en-US"/>
        </a:p>
      </dgm:t>
    </dgm:pt>
    <dgm:pt modelId="{76CC3289-2662-43F0-A3C6-BA04A135F08C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Results</a:t>
          </a:r>
        </a:p>
      </dgm:t>
    </dgm:pt>
    <dgm:pt modelId="{D46DB4DA-1442-4ECE-89FE-BBB1E3489E3D}" type="parTrans" cxnId="{0400886E-8A1A-44C2-95A7-DB0EF4911494}">
      <dgm:prSet/>
      <dgm:spPr/>
      <dgm:t>
        <a:bodyPr/>
        <a:lstStyle/>
        <a:p>
          <a:endParaRPr lang="en-US"/>
        </a:p>
      </dgm:t>
    </dgm:pt>
    <dgm:pt modelId="{FA28C9D6-476E-43CD-BA23-D6D990FD78D0}" type="sibTrans" cxnId="{0400886E-8A1A-44C2-95A7-DB0EF4911494}">
      <dgm:prSet/>
      <dgm:spPr/>
      <dgm:t>
        <a:bodyPr/>
        <a:lstStyle/>
        <a:p>
          <a:endParaRPr lang="en-US"/>
        </a:p>
      </dgm:t>
    </dgm:pt>
    <dgm:pt modelId="{25C14C25-2A98-4731-B0BF-677AD8191C30}" type="pres">
      <dgm:prSet presAssocID="{7D9C16A6-8C48-4165-8DAF-8C957C12A8FA}" presName="root" presStyleCnt="0">
        <dgm:presLayoutVars>
          <dgm:dir/>
          <dgm:resizeHandles val="exact"/>
        </dgm:presLayoutVars>
      </dgm:prSet>
      <dgm:spPr/>
    </dgm:pt>
    <dgm:pt modelId="{76750689-6C12-4D36-8474-BFC5C125B35E}" type="pres">
      <dgm:prSet presAssocID="{701D68F5-42F8-47BC-8FED-84C50F595DF0}" presName="compNode" presStyleCnt="0"/>
      <dgm:spPr/>
    </dgm:pt>
    <dgm:pt modelId="{A39E2924-EA9B-47F3-B732-8814DF65E2EC}" type="pres">
      <dgm:prSet presAssocID="{701D68F5-42F8-47BC-8FED-84C50F595DF0}" presName="iconBgRect" presStyleLbl="bgShp" presStyleIdx="0" presStyleCnt="3"/>
      <dgm:spPr/>
    </dgm:pt>
    <dgm:pt modelId="{55BDA980-9151-47FF-AF00-AFF61BF7329A}" type="pres">
      <dgm:prSet presAssocID="{701D68F5-42F8-47BC-8FED-84C50F595DF0}" presName="iconRect" presStyleLbl="node1" presStyleIdx="0" presStyleCnt="3"/>
      <dgm:spPr>
        <a:blipFill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38000" r="-38000"/>
          </a:stretch>
        </a:blipFill>
        <a:ln>
          <a:noFill/>
        </a:ln>
      </dgm:spPr>
    </dgm:pt>
    <dgm:pt modelId="{6813E287-6A9E-4A4E-8848-6B5E098C015B}" type="pres">
      <dgm:prSet presAssocID="{701D68F5-42F8-47BC-8FED-84C50F595DF0}" presName="spaceRect" presStyleCnt="0"/>
      <dgm:spPr/>
    </dgm:pt>
    <dgm:pt modelId="{29C7C433-EF2A-4A44-BC53-B7211D27668D}" type="pres">
      <dgm:prSet presAssocID="{701D68F5-42F8-47BC-8FED-84C50F595DF0}" presName="textRect" presStyleLbl="revTx" presStyleIdx="0" presStyleCnt="3">
        <dgm:presLayoutVars>
          <dgm:chMax val="1"/>
          <dgm:chPref val="1"/>
        </dgm:presLayoutVars>
      </dgm:prSet>
      <dgm:spPr/>
    </dgm:pt>
    <dgm:pt modelId="{68220B65-DC55-4454-B24D-11B29BFBB9D4}" type="pres">
      <dgm:prSet presAssocID="{0C95B389-AC0C-4055-9AA3-38815EFC8B0A}" presName="sibTrans" presStyleCnt="0"/>
      <dgm:spPr/>
    </dgm:pt>
    <dgm:pt modelId="{BE6E5E78-2FF3-4F40-80FF-8626E060970A}" type="pres">
      <dgm:prSet presAssocID="{91A66877-AC1C-46D9-BF2C-6024B638DEA9}" presName="compNode" presStyleCnt="0"/>
      <dgm:spPr/>
    </dgm:pt>
    <dgm:pt modelId="{AE6D994C-35CC-4E2D-93F7-0749D531DB38}" type="pres">
      <dgm:prSet presAssocID="{91A66877-AC1C-46D9-BF2C-6024B638DEA9}" presName="iconBgRect" presStyleLbl="bgShp" presStyleIdx="1" presStyleCnt="3"/>
      <dgm:spPr/>
    </dgm:pt>
    <dgm:pt modelId="{25E3B37B-74D0-4A88-B4DE-941AD611607D}" type="pres">
      <dgm:prSet presAssocID="{91A66877-AC1C-46D9-BF2C-6024B638DEA9}" presName="iconRect" presStyleLbl="node1" presStyleIdx="1" presStyleCnt="3"/>
      <dgm:spPr>
        <a:blipFill>
          <a:blip xmlns:r="http://schemas.openxmlformats.org/officeDocument/2006/relationships" r:embed="rId3"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 l="-10000" r="-10000"/>
          </a:stretch>
        </a:blipFill>
        <a:ln>
          <a:noFill/>
        </a:ln>
      </dgm:spPr>
    </dgm:pt>
    <dgm:pt modelId="{D43D9762-97CA-499D-8A22-68E4735A6BBF}" type="pres">
      <dgm:prSet presAssocID="{91A66877-AC1C-46D9-BF2C-6024B638DEA9}" presName="spaceRect" presStyleCnt="0"/>
      <dgm:spPr/>
    </dgm:pt>
    <dgm:pt modelId="{B87C32D5-7B07-49E2-84BD-BC5A516ABFE6}" type="pres">
      <dgm:prSet presAssocID="{91A66877-AC1C-46D9-BF2C-6024B638DEA9}" presName="textRect" presStyleLbl="revTx" presStyleIdx="1" presStyleCnt="3">
        <dgm:presLayoutVars>
          <dgm:chMax val="1"/>
          <dgm:chPref val="1"/>
        </dgm:presLayoutVars>
      </dgm:prSet>
      <dgm:spPr/>
    </dgm:pt>
    <dgm:pt modelId="{3415AE4C-1FA3-4F9C-B78C-46AB8BC3FA98}" type="pres">
      <dgm:prSet presAssocID="{BFCE4A28-C381-46FF-935A-B11534EF7D87}" presName="sibTrans" presStyleCnt="0"/>
      <dgm:spPr/>
    </dgm:pt>
    <dgm:pt modelId="{8E9FCEE9-BA58-4686-AD8D-3C43F61E54DA}" type="pres">
      <dgm:prSet presAssocID="{76CC3289-2662-43F0-A3C6-BA04A135F08C}" presName="compNode" presStyleCnt="0"/>
      <dgm:spPr/>
    </dgm:pt>
    <dgm:pt modelId="{8B8DA957-4F6D-47EE-BF0F-6ACDA82AAC07}" type="pres">
      <dgm:prSet presAssocID="{76CC3289-2662-43F0-A3C6-BA04A135F08C}" presName="iconBgRect" presStyleLbl="bgShp" presStyleIdx="2" presStyleCnt="3"/>
      <dgm:spPr/>
    </dgm:pt>
    <dgm:pt modelId="{FC76B9EB-DCB2-48BE-8038-BB271187C51D}" type="pres">
      <dgm:prSet presAssocID="{76CC3289-2662-43F0-A3C6-BA04A135F08C}" presName="iconRect" presStyleLbl="node1" presStyleIdx="2" presStyleCnt="3"/>
      <dgm:spPr>
        <a:blipFill>
          <a:blip xmlns:r="http://schemas.openxmlformats.org/officeDocument/2006/relationships" r:embed="rId4"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15732EE0-EF0B-40DC-8D5B-13AD1FDF7CF0}" type="pres">
      <dgm:prSet presAssocID="{76CC3289-2662-43F0-A3C6-BA04A135F08C}" presName="spaceRect" presStyleCnt="0"/>
      <dgm:spPr/>
    </dgm:pt>
    <dgm:pt modelId="{E92865A0-8142-4764-BBFC-1FA0DCA8D9E0}" type="pres">
      <dgm:prSet presAssocID="{76CC3289-2662-43F0-A3C6-BA04A135F08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4BA385D-31ED-40EF-A5D6-98DFBA64E71A}" srcId="{7D9C16A6-8C48-4165-8DAF-8C957C12A8FA}" destId="{701D68F5-42F8-47BC-8FED-84C50F595DF0}" srcOrd="0" destOrd="0" parTransId="{9617668C-C38C-4017-8DDF-37855B15D110}" sibTransId="{0C95B389-AC0C-4055-9AA3-38815EFC8B0A}"/>
    <dgm:cxn modelId="{0400886E-8A1A-44C2-95A7-DB0EF4911494}" srcId="{7D9C16A6-8C48-4165-8DAF-8C957C12A8FA}" destId="{76CC3289-2662-43F0-A3C6-BA04A135F08C}" srcOrd="2" destOrd="0" parTransId="{D46DB4DA-1442-4ECE-89FE-BBB1E3489E3D}" sibTransId="{FA28C9D6-476E-43CD-BA23-D6D990FD78D0}"/>
    <dgm:cxn modelId="{7F0DAB6F-9257-4F2D-B31A-3418F73F6952}" srcId="{7D9C16A6-8C48-4165-8DAF-8C957C12A8FA}" destId="{91A66877-AC1C-46D9-BF2C-6024B638DEA9}" srcOrd="1" destOrd="0" parTransId="{913FED05-DF41-48A7-B1F8-81937A468EF9}" sibTransId="{BFCE4A28-C381-46FF-935A-B11534EF7D87}"/>
    <dgm:cxn modelId="{1DCAC474-202E-48E4-8885-832453650F99}" type="presOf" srcId="{7D9C16A6-8C48-4165-8DAF-8C957C12A8FA}" destId="{25C14C25-2A98-4731-B0BF-677AD8191C30}" srcOrd="0" destOrd="0" presId="urn:microsoft.com/office/officeart/2018/5/layout/IconCircleLabelList"/>
    <dgm:cxn modelId="{77F3068B-47FB-4C44-B12F-5B52EA8C8D6F}" type="presOf" srcId="{91A66877-AC1C-46D9-BF2C-6024B638DEA9}" destId="{B87C32D5-7B07-49E2-84BD-BC5A516ABFE6}" srcOrd="0" destOrd="0" presId="urn:microsoft.com/office/officeart/2018/5/layout/IconCircleLabelList"/>
    <dgm:cxn modelId="{1E51D096-D749-4658-8D93-02A059315D09}" type="presOf" srcId="{76CC3289-2662-43F0-A3C6-BA04A135F08C}" destId="{E92865A0-8142-4764-BBFC-1FA0DCA8D9E0}" srcOrd="0" destOrd="0" presId="urn:microsoft.com/office/officeart/2018/5/layout/IconCircleLabelList"/>
    <dgm:cxn modelId="{F44D1E9F-9059-456A-ACD4-C954F5166A16}" type="presOf" srcId="{701D68F5-42F8-47BC-8FED-84C50F595DF0}" destId="{29C7C433-EF2A-4A44-BC53-B7211D27668D}" srcOrd="0" destOrd="0" presId="urn:microsoft.com/office/officeart/2018/5/layout/IconCircleLabelList"/>
    <dgm:cxn modelId="{9B7CB0EB-7F3C-4D17-B355-4090FA01A301}" type="presParOf" srcId="{25C14C25-2A98-4731-B0BF-677AD8191C30}" destId="{76750689-6C12-4D36-8474-BFC5C125B35E}" srcOrd="0" destOrd="0" presId="urn:microsoft.com/office/officeart/2018/5/layout/IconCircleLabelList"/>
    <dgm:cxn modelId="{F736A8DC-8C73-40B1-B9D8-E2ED1B623EC4}" type="presParOf" srcId="{76750689-6C12-4D36-8474-BFC5C125B35E}" destId="{A39E2924-EA9B-47F3-B732-8814DF65E2EC}" srcOrd="0" destOrd="0" presId="urn:microsoft.com/office/officeart/2018/5/layout/IconCircleLabelList"/>
    <dgm:cxn modelId="{E811E0A3-64EB-4B73-B7C1-483CEFD7A521}" type="presParOf" srcId="{76750689-6C12-4D36-8474-BFC5C125B35E}" destId="{55BDA980-9151-47FF-AF00-AFF61BF7329A}" srcOrd="1" destOrd="0" presId="urn:microsoft.com/office/officeart/2018/5/layout/IconCircleLabelList"/>
    <dgm:cxn modelId="{5F50529C-66A6-45D3-914E-3EAF0020FAA5}" type="presParOf" srcId="{76750689-6C12-4D36-8474-BFC5C125B35E}" destId="{6813E287-6A9E-4A4E-8848-6B5E098C015B}" srcOrd="2" destOrd="0" presId="urn:microsoft.com/office/officeart/2018/5/layout/IconCircleLabelList"/>
    <dgm:cxn modelId="{4A2F5C1F-0EEC-4343-A69A-A075A9327DCB}" type="presParOf" srcId="{76750689-6C12-4D36-8474-BFC5C125B35E}" destId="{29C7C433-EF2A-4A44-BC53-B7211D27668D}" srcOrd="3" destOrd="0" presId="urn:microsoft.com/office/officeart/2018/5/layout/IconCircleLabelList"/>
    <dgm:cxn modelId="{11337B15-941E-431B-B38C-2502F8F375A2}" type="presParOf" srcId="{25C14C25-2A98-4731-B0BF-677AD8191C30}" destId="{68220B65-DC55-4454-B24D-11B29BFBB9D4}" srcOrd="1" destOrd="0" presId="urn:microsoft.com/office/officeart/2018/5/layout/IconCircleLabelList"/>
    <dgm:cxn modelId="{43151CC7-C0C3-4F15-997C-17B72C908907}" type="presParOf" srcId="{25C14C25-2A98-4731-B0BF-677AD8191C30}" destId="{BE6E5E78-2FF3-4F40-80FF-8626E060970A}" srcOrd="2" destOrd="0" presId="urn:microsoft.com/office/officeart/2018/5/layout/IconCircleLabelList"/>
    <dgm:cxn modelId="{B36D4B0A-AEE7-4B3F-898A-E200577B6D6B}" type="presParOf" srcId="{BE6E5E78-2FF3-4F40-80FF-8626E060970A}" destId="{AE6D994C-35CC-4E2D-93F7-0749D531DB38}" srcOrd="0" destOrd="0" presId="urn:microsoft.com/office/officeart/2018/5/layout/IconCircleLabelList"/>
    <dgm:cxn modelId="{BE0DFE24-FE93-4079-A9EE-3648D3E1E170}" type="presParOf" srcId="{BE6E5E78-2FF3-4F40-80FF-8626E060970A}" destId="{25E3B37B-74D0-4A88-B4DE-941AD611607D}" srcOrd="1" destOrd="0" presId="urn:microsoft.com/office/officeart/2018/5/layout/IconCircleLabelList"/>
    <dgm:cxn modelId="{F288AFD5-F3CA-46B3-8339-C045C21E9F21}" type="presParOf" srcId="{BE6E5E78-2FF3-4F40-80FF-8626E060970A}" destId="{D43D9762-97CA-499D-8A22-68E4735A6BBF}" srcOrd="2" destOrd="0" presId="urn:microsoft.com/office/officeart/2018/5/layout/IconCircleLabelList"/>
    <dgm:cxn modelId="{18CCBC88-DFE4-411F-876C-0313FF708975}" type="presParOf" srcId="{BE6E5E78-2FF3-4F40-80FF-8626E060970A}" destId="{B87C32D5-7B07-49E2-84BD-BC5A516ABFE6}" srcOrd="3" destOrd="0" presId="urn:microsoft.com/office/officeart/2018/5/layout/IconCircleLabelList"/>
    <dgm:cxn modelId="{D7DFC969-567D-453B-91CA-5B56EC4DF6CE}" type="presParOf" srcId="{25C14C25-2A98-4731-B0BF-677AD8191C30}" destId="{3415AE4C-1FA3-4F9C-B78C-46AB8BC3FA98}" srcOrd="3" destOrd="0" presId="urn:microsoft.com/office/officeart/2018/5/layout/IconCircleLabelList"/>
    <dgm:cxn modelId="{FE865E36-A6AA-4CC5-B6F1-E7C4076F9DA4}" type="presParOf" srcId="{25C14C25-2A98-4731-B0BF-677AD8191C30}" destId="{8E9FCEE9-BA58-4686-AD8D-3C43F61E54DA}" srcOrd="4" destOrd="0" presId="urn:microsoft.com/office/officeart/2018/5/layout/IconCircleLabelList"/>
    <dgm:cxn modelId="{7449518C-03B5-4688-9C60-A09CD7989430}" type="presParOf" srcId="{8E9FCEE9-BA58-4686-AD8D-3C43F61E54DA}" destId="{8B8DA957-4F6D-47EE-BF0F-6ACDA82AAC07}" srcOrd="0" destOrd="0" presId="urn:microsoft.com/office/officeart/2018/5/layout/IconCircleLabelList"/>
    <dgm:cxn modelId="{A05A366F-56A5-494C-9AD7-7CA866ACD136}" type="presParOf" srcId="{8E9FCEE9-BA58-4686-AD8D-3C43F61E54DA}" destId="{FC76B9EB-DCB2-48BE-8038-BB271187C51D}" srcOrd="1" destOrd="0" presId="urn:microsoft.com/office/officeart/2018/5/layout/IconCircleLabelList"/>
    <dgm:cxn modelId="{9029A874-C025-4ECE-A8D4-43E10C4561BD}" type="presParOf" srcId="{8E9FCEE9-BA58-4686-AD8D-3C43F61E54DA}" destId="{15732EE0-EF0B-40DC-8D5B-13AD1FDF7CF0}" srcOrd="2" destOrd="0" presId="urn:microsoft.com/office/officeart/2018/5/layout/IconCircleLabelList"/>
    <dgm:cxn modelId="{F90C855F-3BD4-487B-AD80-67CD5D06AC1A}" type="presParOf" srcId="{8E9FCEE9-BA58-4686-AD8D-3C43F61E54DA}" destId="{E92865A0-8142-4764-BBFC-1FA0DCA8D9E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9E2924-EA9B-47F3-B732-8814DF65E2EC}">
      <dsp:nvSpPr>
        <dsp:cNvPr id="0" name=""/>
        <dsp:cNvSpPr/>
      </dsp:nvSpPr>
      <dsp:spPr>
        <a:xfrm>
          <a:off x="686474" y="174118"/>
          <a:ext cx="1990125" cy="19901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BDA980-9151-47FF-AF00-AFF61BF7329A}">
      <dsp:nvSpPr>
        <dsp:cNvPr id="0" name=""/>
        <dsp:cNvSpPr/>
      </dsp:nvSpPr>
      <dsp:spPr>
        <a:xfrm>
          <a:off x="1110599" y="598243"/>
          <a:ext cx="1141875" cy="1141875"/>
        </a:xfrm>
        <a:prstGeom prst="rect">
          <a:avLst/>
        </a:prstGeom>
        <a:blipFill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38000" r="-38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C7C433-EF2A-4A44-BC53-B7211D27668D}">
      <dsp:nvSpPr>
        <dsp:cNvPr id="0" name=""/>
        <dsp:cNvSpPr/>
      </dsp:nvSpPr>
      <dsp:spPr>
        <a:xfrm>
          <a:off x="50287" y="2784119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ZA" sz="4000" kern="1200" dirty="0"/>
            <a:t>collection</a:t>
          </a:r>
          <a:endParaRPr lang="en-US" sz="4000" kern="1200" dirty="0"/>
        </a:p>
      </dsp:txBody>
      <dsp:txXfrm>
        <a:off x="50287" y="2784119"/>
        <a:ext cx="3262500" cy="720000"/>
      </dsp:txXfrm>
    </dsp:sp>
    <dsp:sp modelId="{AE6D994C-35CC-4E2D-93F7-0749D531DB38}">
      <dsp:nvSpPr>
        <dsp:cNvPr id="0" name=""/>
        <dsp:cNvSpPr/>
      </dsp:nvSpPr>
      <dsp:spPr>
        <a:xfrm>
          <a:off x="4519912" y="174118"/>
          <a:ext cx="1990125" cy="19901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E3B37B-74D0-4A88-B4DE-941AD611607D}">
      <dsp:nvSpPr>
        <dsp:cNvPr id="0" name=""/>
        <dsp:cNvSpPr/>
      </dsp:nvSpPr>
      <dsp:spPr>
        <a:xfrm>
          <a:off x="4944037" y="598243"/>
          <a:ext cx="1141875" cy="1141875"/>
        </a:xfrm>
        <a:prstGeom prst="rect">
          <a:avLst/>
        </a:prstGeom>
        <a:blipFill>
          <a:blip xmlns:r="http://schemas.openxmlformats.org/officeDocument/2006/relationships" r:embed="rId3"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 l="-10000" r="-10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7C32D5-7B07-49E2-84BD-BC5A516ABFE6}">
      <dsp:nvSpPr>
        <dsp:cNvPr id="0" name=""/>
        <dsp:cNvSpPr/>
      </dsp:nvSpPr>
      <dsp:spPr>
        <a:xfrm>
          <a:off x="3883725" y="2784119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processing</a:t>
          </a:r>
        </a:p>
      </dsp:txBody>
      <dsp:txXfrm>
        <a:off x="3883725" y="2784119"/>
        <a:ext cx="3262500" cy="720000"/>
      </dsp:txXfrm>
    </dsp:sp>
    <dsp:sp modelId="{8B8DA957-4F6D-47EE-BF0F-6ACDA82AAC07}">
      <dsp:nvSpPr>
        <dsp:cNvPr id="0" name=""/>
        <dsp:cNvSpPr/>
      </dsp:nvSpPr>
      <dsp:spPr>
        <a:xfrm>
          <a:off x="8353350" y="174118"/>
          <a:ext cx="1990125" cy="199012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76B9EB-DCB2-48BE-8038-BB271187C51D}">
      <dsp:nvSpPr>
        <dsp:cNvPr id="0" name=""/>
        <dsp:cNvSpPr/>
      </dsp:nvSpPr>
      <dsp:spPr>
        <a:xfrm>
          <a:off x="8777475" y="598243"/>
          <a:ext cx="1141875" cy="1141875"/>
        </a:xfrm>
        <a:prstGeom prst="rect">
          <a:avLst/>
        </a:prstGeom>
        <a:blipFill>
          <a:blip xmlns:r="http://schemas.openxmlformats.org/officeDocument/2006/relationships" r:embed="rId4">
            <a:duotone>
              <a:schemeClr val="accent1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1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2865A0-8142-4764-BBFC-1FA0DCA8D9E0}">
      <dsp:nvSpPr>
        <dsp:cNvPr id="0" name=""/>
        <dsp:cNvSpPr/>
      </dsp:nvSpPr>
      <dsp:spPr>
        <a:xfrm>
          <a:off x="7717162" y="2784119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Results</a:t>
          </a:r>
        </a:p>
      </dsp:txBody>
      <dsp:txXfrm>
        <a:off x="7717162" y="2784119"/>
        <a:ext cx="326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44646B-21C0-410B-BA17-64C59EB292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89392C-F5C5-4C38-94CE-455C7F402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9A4FD-FAFB-4CDA-9DC5-D20CA18269A9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F3D2C-86D2-4CEA-B1B8-750885E16D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6D5F72-69F2-4B4B-A943-B04C4B1E36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EBA49-8001-49C3-9348-7448336215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906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eg>
</file>

<file path=ppt/media/image3.png>
</file>

<file path=ppt/media/image4.png>
</file>

<file path=ppt/media/image5.jpeg>
</file>

<file path=ppt/media/image6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1E35E-F34C-4F0E-B8A1-D9F5F49CB3AD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3F15BC-4AA1-41C4-8C26-91A7E3BB93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467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0528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2239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8968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954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301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0317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4799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4300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2420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2665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634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1566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9742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7700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8379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5426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4102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51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957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6067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87672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387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0952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064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33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3817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684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3518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733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540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towardsdatascience.com/time-series-machine-learning-regression-framework-9ea33929009a" TargetMode="External"/><Relationship Id="rId4" Type="http://schemas.openxmlformats.org/officeDocument/2006/relationships/hyperlink" Target="http://commons.wikimedia.org/wiki/File:A_view_of_the_server_room_at_The_National_Archives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Data mining assignment 2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Anna Henson 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Time series processing</a:t>
            </a:r>
            <a:br>
              <a:rPr lang="en-US" dirty="0"/>
            </a:br>
            <a:r>
              <a:rPr lang="en-US" dirty="0"/>
              <a:t>Linear regression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C7BF14C-C9FA-4F14-A1A8-6629584CA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1252368"/>
              </p:ext>
            </p:extLst>
          </p:nvPr>
        </p:nvGraphicFramePr>
        <p:xfrm>
          <a:off x="1835798" y="2317647"/>
          <a:ext cx="81280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95821">
                  <a:extLst>
                    <a:ext uri="{9D8B030D-6E8A-4147-A177-3AD203B41FA5}">
                      <a16:colId xmlns:a16="http://schemas.microsoft.com/office/drawing/2014/main" val="3778823367"/>
                    </a:ext>
                  </a:extLst>
                </a:gridCol>
                <a:gridCol w="3332179">
                  <a:extLst>
                    <a:ext uri="{9D8B030D-6E8A-4147-A177-3AD203B41FA5}">
                      <a16:colId xmlns:a16="http://schemas.microsoft.com/office/drawing/2014/main" val="1399290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580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Evaluation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MSE</a:t>
                      </a:r>
                      <a:r>
                        <a:rPr lang="en-NZ"/>
                        <a:t>, RMSE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3139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Evaluate on 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34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Evaluate on held out 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0.3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965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Minimum Lag (Hours)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4854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Maximum Lag (Hours)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91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Number of time units to forecast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47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Graph predictions at 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5683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Graph target at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1, Outside temp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066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Graph future predictions beyond end of series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0854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937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421" y="1006956"/>
            <a:ext cx="10763349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Linear regression 1 step ahead  </a:t>
            </a:r>
            <a:br>
              <a:rPr lang="en-US" dirty="0"/>
            </a:br>
            <a:r>
              <a:rPr lang="en-US" dirty="0"/>
              <a:t>Actual vs prediction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A8606C98-415E-4434-B731-9884BF804B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422" y="2128827"/>
            <a:ext cx="10763349" cy="3673564"/>
          </a:xfrm>
          <a:prstGeom prst="rect">
            <a:avLst/>
          </a:prstGeom>
          <a:effectLst>
            <a:reflection blurRad="6350" stA="50000" endA="300" endPos="1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812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Linear regression </a:t>
            </a:r>
            <a:br>
              <a:rPr lang="en-US" dirty="0"/>
            </a:br>
            <a:r>
              <a:rPr lang="en-US" dirty="0"/>
              <a:t>predicted on training data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FB2C5745-48FC-49EF-9585-152DF76BBB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00" y="2014472"/>
            <a:ext cx="11023600" cy="3762389"/>
          </a:xfrm>
          <a:prstGeom prst="rect">
            <a:avLst/>
          </a:prstGeom>
          <a:effectLst>
            <a:reflection blurRad="6350" stA="50000" endA="300" endPos="1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105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Linear regression </a:t>
            </a:r>
            <a:br>
              <a:rPr lang="en-US" dirty="0"/>
            </a:br>
            <a:r>
              <a:rPr lang="en-US" dirty="0"/>
              <a:t>predicted on training data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F93E31F-4F45-495B-B807-4BA555807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487659"/>
              </p:ext>
            </p:extLst>
          </p:nvPr>
        </p:nvGraphicFramePr>
        <p:xfrm>
          <a:off x="2342854" y="2128827"/>
          <a:ext cx="7308134" cy="165370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49578">
                  <a:extLst>
                    <a:ext uri="{9D8B030D-6E8A-4147-A177-3AD203B41FA5}">
                      <a16:colId xmlns:a16="http://schemas.microsoft.com/office/drawing/2014/main" val="2147727127"/>
                    </a:ext>
                  </a:extLst>
                </a:gridCol>
                <a:gridCol w="2088623">
                  <a:extLst>
                    <a:ext uri="{9D8B030D-6E8A-4147-A177-3AD203B41FA5}">
                      <a16:colId xmlns:a16="http://schemas.microsoft.com/office/drawing/2014/main" val="2072511611"/>
                    </a:ext>
                  </a:extLst>
                </a:gridCol>
                <a:gridCol w="2669933">
                  <a:extLst>
                    <a:ext uri="{9D8B030D-6E8A-4147-A177-3AD203B41FA5}">
                      <a16:colId xmlns:a16="http://schemas.microsoft.com/office/drawing/2014/main" val="462733860"/>
                    </a:ext>
                  </a:extLst>
                </a:gridCol>
              </a:tblGrid>
              <a:tr h="3513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Model Linear regression          </a:t>
                      </a:r>
                      <a:endParaRPr lang="en-NZ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Training(%) 1 step ahead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Testing(%) 1 step ahead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92545854"/>
                  </a:ext>
                </a:extLst>
              </a:tr>
              <a:tr h="302064"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Outside temperature</a:t>
                      </a:r>
                      <a:endParaRPr lang="en-NZ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77599"/>
                  </a:ext>
                </a:extLst>
              </a:tr>
              <a:tr h="302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N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873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400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9861719"/>
                  </a:ext>
                </a:extLst>
              </a:tr>
              <a:tr h="302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Mean absolute error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1.539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3.9325</a:t>
                      </a:r>
                      <a:endParaRPr lang="en-NZ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7951141"/>
                  </a:ext>
                </a:extLst>
              </a:tr>
              <a:tr h="302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Root mean squared error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1.9636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4.5356</a:t>
                      </a:r>
                      <a:endParaRPr lang="en-NZ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13193541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1F6846F-2D15-4267-95F0-4E12989CEA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873141"/>
              </p:ext>
            </p:extLst>
          </p:nvPr>
        </p:nvGraphicFramePr>
        <p:xfrm>
          <a:off x="2342854" y="4264331"/>
          <a:ext cx="7308134" cy="14653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49578">
                  <a:extLst>
                    <a:ext uri="{9D8B030D-6E8A-4147-A177-3AD203B41FA5}">
                      <a16:colId xmlns:a16="http://schemas.microsoft.com/office/drawing/2014/main" val="2601641670"/>
                    </a:ext>
                  </a:extLst>
                </a:gridCol>
                <a:gridCol w="2088623">
                  <a:extLst>
                    <a:ext uri="{9D8B030D-6E8A-4147-A177-3AD203B41FA5}">
                      <a16:colId xmlns:a16="http://schemas.microsoft.com/office/drawing/2014/main" val="215161397"/>
                    </a:ext>
                  </a:extLst>
                </a:gridCol>
                <a:gridCol w="2669933">
                  <a:extLst>
                    <a:ext uri="{9D8B030D-6E8A-4147-A177-3AD203B41FA5}">
                      <a16:colId xmlns:a16="http://schemas.microsoft.com/office/drawing/2014/main" val="2997610548"/>
                    </a:ext>
                  </a:extLst>
                </a:gridCol>
              </a:tblGrid>
              <a:tr h="49667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Model Linear regression          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Training(%) 1 step ahead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Testing(%) 1 step ahead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75501735"/>
                  </a:ext>
                </a:extLst>
              </a:tr>
              <a:tr h="242168"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Outside temperature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7670222"/>
                  </a:ext>
                </a:extLst>
              </a:tr>
              <a:tr h="2421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N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873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400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63580783"/>
                  </a:ext>
                </a:extLst>
              </a:tr>
              <a:tr h="2421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Mean absolute error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1.5394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3.9067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38327171"/>
                  </a:ext>
                </a:extLst>
              </a:tr>
              <a:tr h="2421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Root mean squared error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1.9633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4.4973</a:t>
                      </a:r>
                      <a:endParaRPr lang="en-NZ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9543836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8A7D832-5E10-4ED2-8C14-36D392B71FCA}"/>
              </a:ext>
            </a:extLst>
          </p:cNvPr>
          <p:cNvSpPr txBox="1"/>
          <p:nvPr/>
        </p:nvSpPr>
        <p:spPr>
          <a:xfrm>
            <a:off x="2342853" y="3867052"/>
            <a:ext cx="5693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>
                <a:solidFill>
                  <a:schemeClr val="bg1"/>
                </a:solidFill>
              </a:rPr>
              <a:t>Attribute selection method = No attribute selected</a:t>
            </a:r>
          </a:p>
        </p:txBody>
      </p:sp>
    </p:spTree>
    <p:extLst>
      <p:ext uri="{BB962C8B-B14F-4D97-AF65-F5344CB8AC3E}">
        <p14:creationId xmlns:p14="http://schemas.microsoft.com/office/powerpoint/2010/main" val="232769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Time series processing</a:t>
            </a:r>
            <a:br>
              <a:rPr lang="en-US" dirty="0"/>
            </a:br>
            <a:r>
              <a:rPr lang="en-US" dirty="0" err="1"/>
              <a:t>SMOreg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6AD609-E4D5-463B-903F-3CF29DE5F748}"/>
              </a:ext>
            </a:extLst>
          </p:cNvPr>
          <p:cNvSpPr txBox="1"/>
          <p:nvPr/>
        </p:nvSpPr>
        <p:spPr>
          <a:xfrm>
            <a:off x="1207557" y="2675950"/>
            <a:ext cx="6734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>
                <a:solidFill>
                  <a:schemeClr val="bg1"/>
                </a:solidFill>
              </a:rPr>
              <a:t>Same parameters as linear regression have been used.</a:t>
            </a:r>
          </a:p>
        </p:txBody>
      </p:sp>
    </p:spTree>
    <p:extLst>
      <p:ext uri="{BB962C8B-B14F-4D97-AF65-F5344CB8AC3E}">
        <p14:creationId xmlns:p14="http://schemas.microsoft.com/office/powerpoint/2010/main" val="296855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421" y="1006956"/>
            <a:ext cx="10763349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 err="1"/>
              <a:t>SMOreg</a:t>
            </a:r>
            <a:r>
              <a:rPr lang="en-US" dirty="0"/>
              <a:t> 1 step ahead  </a:t>
            </a:r>
            <a:br>
              <a:rPr lang="en-US" dirty="0"/>
            </a:br>
            <a:r>
              <a:rPr lang="en-US" dirty="0"/>
              <a:t>Actual vs prediction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4DB48884-A146-4FB8-97B8-25941D6EFB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549" y="2128826"/>
            <a:ext cx="10913030" cy="3724651"/>
          </a:xfrm>
          <a:prstGeom prst="rect">
            <a:avLst/>
          </a:prstGeom>
          <a:effectLst>
            <a:reflection blurRad="6350" stA="50000" endA="300" endPos="1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6884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 err="1"/>
              <a:t>SMOreg</a:t>
            </a:r>
            <a:br>
              <a:rPr lang="en-US" dirty="0"/>
            </a:br>
            <a:r>
              <a:rPr lang="en-US" dirty="0"/>
              <a:t>predicted on training data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A761C2AF-B520-47FB-B7E4-478A6B161E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550" y="2092990"/>
            <a:ext cx="11010900" cy="3758054"/>
          </a:xfrm>
          <a:prstGeom prst="rect">
            <a:avLst/>
          </a:prstGeom>
          <a:effectLst>
            <a:reflection blurRad="6350" stA="50000" endA="300" endPos="1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90648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 err="1"/>
              <a:t>SMOreg</a:t>
            </a:r>
            <a:br>
              <a:rPr lang="en-US" dirty="0"/>
            </a:br>
            <a:r>
              <a:rPr lang="en-US" dirty="0"/>
              <a:t>predicted on training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0C29E8A-4D57-4003-B8F9-E06B576B5A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1418653"/>
              </p:ext>
            </p:extLst>
          </p:nvPr>
        </p:nvGraphicFramePr>
        <p:xfrm>
          <a:off x="2576157" y="2725292"/>
          <a:ext cx="7039686" cy="13697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55925">
                  <a:extLst>
                    <a:ext uri="{9D8B030D-6E8A-4147-A177-3AD203B41FA5}">
                      <a16:colId xmlns:a16="http://schemas.microsoft.com/office/drawing/2014/main" val="3338495085"/>
                    </a:ext>
                  </a:extLst>
                </a:gridCol>
                <a:gridCol w="2011902">
                  <a:extLst>
                    <a:ext uri="{9D8B030D-6E8A-4147-A177-3AD203B41FA5}">
                      <a16:colId xmlns:a16="http://schemas.microsoft.com/office/drawing/2014/main" val="3463729793"/>
                    </a:ext>
                  </a:extLst>
                </a:gridCol>
                <a:gridCol w="2571859">
                  <a:extLst>
                    <a:ext uri="{9D8B030D-6E8A-4147-A177-3AD203B41FA5}">
                      <a16:colId xmlns:a16="http://schemas.microsoft.com/office/drawing/2014/main" val="4064519431"/>
                    </a:ext>
                  </a:extLst>
                </a:gridCol>
              </a:tblGrid>
              <a:tr h="3160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Model SMOreg          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Training(%) 1 step ahead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Testing(%) 1 step ahead</a:t>
                      </a:r>
                      <a:endParaRPr lang="en-NZ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4566377"/>
                  </a:ext>
                </a:extLst>
              </a:tr>
              <a:tr h="231076"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Outside temperature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192124"/>
                  </a:ext>
                </a:extLst>
              </a:tr>
              <a:tr h="23107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N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873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400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37354662"/>
                  </a:ext>
                </a:extLst>
              </a:tr>
              <a:tr h="23107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Mean absolute error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1.5157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5.4416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0895997"/>
                  </a:ext>
                </a:extLst>
              </a:tr>
              <a:tr h="23107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Root mean squared error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1.9467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6.199</a:t>
                      </a:r>
                      <a:endParaRPr lang="en-NZ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3595630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0AC5A18-3420-461C-8686-F1963EC7AF33}"/>
              </a:ext>
            </a:extLst>
          </p:cNvPr>
          <p:cNvSpPr txBox="1"/>
          <p:nvPr/>
        </p:nvSpPr>
        <p:spPr>
          <a:xfrm>
            <a:off x="2558642" y="2394232"/>
            <a:ext cx="2340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>
                <a:solidFill>
                  <a:schemeClr val="bg1"/>
                </a:solidFill>
              </a:rPr>
              <a:t>C = 1</a:t>
            </a:r>
          </a:p>
        </p:txBody>
      </p:sp>
    </p:spTree>
    <p:extLst>
      <p:ext uri="{BB962C8B-B14F-4D97-AF65-F5344CB8AC3E}">
        <p14:creationId xmlns:p14="http://schemas.microsoft.com/office/powerpoint/2010/main" val="113731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Time series processing</a:t>
            </a:r>
            <a:br>
              <a:rPr lang="en-US" dirty="0"/>
            </a:br>
            <a:r>
              <a:rPr lang="en-US" dirty="0" err="1"/>
              <a:t>SMOreg</a:t>
            </a:r>
            <a:r>
              <a:rPr lang="en-US" dirty="0"/>
              <a:t> Lower complexity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6AD609-E4D5-463B-903F-3CF29DE5F748}"/>
              </a:ext>
            </a:extLst>
          </p:cNvPr>
          <p:cNvSpPr txBox="1"/>
          <p:nvPr/>
        </p:nvSpPr>
        <p:spPr>
          <a:xfrm>
            <a:off x="1207557" y="2675950"/>
            <a:ext cx="6734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>
                <a:solidFill>
                  <a:schemeClr val="bg1"/>
                </a:solidFill>
              </a:rPr>
              <a:t>Same parameters as linear regression have been used, except for the complexity set to 0.5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3C5D23-B3E4-4755-923F-80B814527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1388" y="3195961"/>
            <a:ext cx="2699538" cy="288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9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421" y="1006956"/>
            <a:ext cx="10763349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 err="1"/>
              <a:t>SMOreg</a:t>
            </a:r>
            <a:r>
              <a:rPr lang="en-US" dirty="0"/>
              <a:t> 0.5 1 step ahead  </a:t>
            </a:r>
            <a:br>
              <a:rPr lang="en-US" dirty="0"/>
            </a:br>
            <a:r>
              <a:rPr lang="en-US" dirty="0"/>
              <a:t>Actual vs prediction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F4A22422-2544-4522-AC66-18C11A325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011" y="2079245"/>
            <a:ext cx="10478609" cy="3676595"/>
          </a:xfrm>
          <a:prstGeom prst="rect">
            <a:avLst/>
          </a:prstGeom>
          <a:effectLst>
            <a:reflection blurRad="6350" stA="50000" endA="300" endPos="1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3227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Weather trends</a:t>
            </a:r>
          </a:p>
        </p:txBody>
      </p:sp>
      <p:graphicFrame>
        <p:nvGraphicFramePr>
          <p:cNvPr id="4" name="Content Placeholder 3" descr="icon SmartArt graphic">
            <a:extLst>
              <a:ext uri="{FF2B5EF4-FFF2-40B4-BE49-F238E27FC236}">
                <a16:creationId xmlns:a16="http://schemas.microsoft.com/office/drawing/2014/main" id="{81E592E1-99DF-4294-A2E9-EF46299BD3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5335883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 err="1"/>
              <a:t>SMOreg</a:t>
            </a:r>
            <a:r>
              <a:rPr lang="en-US" dirty="0"/>
              <a:t> 0.5</a:t>
            </a:r>
            <a:br>
              <a:rPr lang="en-US" dirty="0"/>
            </a:br>
            <a:r>
              <a:rPr lang="en-US" dirty="0"/>
              <a:t>predicted on training data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9374C032-A3DD-435E-9ADC-62F9E5297B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506" y="1995793"/>
            <a:ext cx="10656988" cy="3739182"/>
          </a:xfrm>
          <a:prstGeom prst="rect">
            <a:avLst/>
          </a:prstGeom>
          <a:effectLst>
            <a:reflection blurRad="6350" stA="50000" endA="300" endPos="1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289676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 err="1"/>
              <a:t>SMOreg</a:t>
            </a:r>
            <a:r>
              <a:rPr lang="en-US" dirty="0"/>
              <a:t> 0.5</a:t>
            </a:r>
            <a:br>
              <a:rPr lang="en-US" dirty="0"/>
            </a:br>
            <a:r>
              <a:rPr lang="en-US" dirty="0"/>
              <a:t>predicted on training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FB786C-8790-4327-90A8-2565F4E643BB}"/>
              </a:ext>
            </a:extLst>
          </p:cNvPr>
          <p:cNvSpPr txBox="1"/>
          <p:nvPr/>
        </p:nvSpPr>
        <p:spPr>
          <a:xfrm>
            <a:off x="2441195" y="2453103"/>
            <a:ext cx="2340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>
                <a:solidFill>
                  <a:schemeClr val="bg1"/>
                </a:solidFill>
              </a:rPr>
              <a:t>C = 0.5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0D4FC80-1613-4B39-949F-3751674EC3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073742"/>
              </p:ext>
            </p:extLst>
          </p:nvPr>
        </p:nvGraphicFramePr>
        <p:xfrm>
          <a:off x="2458710" y="2924077"/>
          <a:ext cx="7331241" cy="17234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57639">
                  <a:extLst>
                    <a:ext uri="{9D8B030D-6E8A-4147-A177-3AD203B41FA5}">
                      <a16:colId xmlns:a16="http://schemas.microsoft.com/office/drawing/2014/main" val="3005280377"/>
                    </a:ext>
                  </a:extLst>
                </a:gridCol>
                <a:gridCol w="2095227">
                  <a:extLst>
                    <a:ext uri="{9D8B030D-6E8A-4147-A177-3AD203B41FA5}">
                      <a16:colId xmlns:a16="http://schemas.microsoft.com/office/drawing/2014/main" val="3625851586"/>
                    </a:ext>
                  </a:extLst>
                </a:gridCol>
                <a:gridCol w="2678375">
                  <a:extLst>
                    <a:ext uri="{9D8B030D-6E8A-4147-A177-3AD203B41FA5}">
                      <a16:colId xmlns:a16="http://schemas.microsoft.com/office/drawing/2014/main" val="2604527801"/>
                    </a:ext>
                  </a:extLst>
                </a:gridCol>
              </a:tblGrid>
              <a:tr h="5841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Model SMOreg          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Training(%) 1 step ahead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Testing(%) 1 step ahead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39023577"/>
                  </a:ext>
                </a:extLst>
              </a:tr>
              <a:tr h="284818"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Outside temperature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772760"/>
                  </a:ext>
                </a:extLst>
              </a:tr>
              <a:tr h="28481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N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873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400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94336494"/>
                  </a:ext>
                </a:extLst>
              </a:tr>
              <a:tr h="28481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Mean absolute error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1.524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4.338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0765005"/>
                  </a:ext>
                </a:extLst>
              </a:tr>
              <a:tr h="28481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Root mean squared error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1.9594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4.9981</a:t>
                      </a:r>
                      <a:endParaRPr lang="en-NZ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0803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789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Random Tree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6AD609-E4D5-463B-903F-3CF29DE5F748}"/>
              </a:ext>
            </a:extLst>
          </p:cNvPr>
          <p:cNvSpPr txBox="1"/>
          <p:nvPr/>
        </p:nvSpPr>
        <p:spPr>
          <a:xfrm>
            <a:off x="1207557" y="2675950"/>
            <a:ext cx="6734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>
                <a:solidFill>
                  <a:schemeClr val="bg1"/>
                </a:solidFill>
              </a:rPr>
              <a:t>Same parameters as linear regression have been used</a:t>
            </a:r>
            <a:endParaRPr lang="en-N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719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421" y="1006956"/>
            <a:ext cx="10763349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Random Tree 1 step ahead  </a:t>
            </a:r>
            <a:br>
              <a:rPr lang="en-US" dirty="0"/>
            </a:br>
            <a:r>
              <a:rPr lang="en-US" dirty="0"/>
              <a:t>Actual vs prediction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7F64FAA2-442B-459C-AC1C-98308F994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230" y="2128827"/>
            <a:ext cx="10608634" cy="3722217"/>
          </a:xfrm>
          <a:prstGeom prst="rect">
            <a:avLst/>
          </a:prstGeom>
          <a:effectLst>
            <a:reflection blurRad="6350" stA="50000" endA="300" endPos="1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3491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Random Tree</a:t>
            </a:r>
            <a:br>
              <a:rPr lang="en-US" dirty="0"/>
            </a:br>
            <a:r>
              <a:rPr lang="en-US" dirty="0"/>
              <a:t>predicted on training data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3CD5430B-D834-41B9-A12B-986CA9919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94" y="2128827"/>
            <a:ext cx="10547965" cy="3700930"/>
          </a:xfrm>
          <a:prstGeom prst="rect">
            <a:avLst/>
          </a:prstGeom>
          <a:effectLst>
            <a:reflection blurRad="6350" stA="50000" endA="300" endPos="1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2992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Random Tree</a:t>
            </a:r>
            <a:br>
              <a:rPr lang="en-US" dirty="0"/>
            </a:br>
            <a:r>
              <a:rPr lang="en-US" dirty="0"/>
              <a:t>predicted on training data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38DBE46-4D40-4EE3-947D-DF4BE82313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304082"/>
              </p:ext>
            </p:extLst>
          </p:nvPr>
        </p:nvGraphicFramePr>
        <p:xfrm>
          <a:off x="2162833" y="2639550"/>
          <a:ext cx="7953401" cy="173129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74691">
                  <a:extLst>
                    <a:ext uri="{9D8B030D-6E8A-4147-A177-3AD203B41FA5}">
                      <a16:colId xmlns:a16="http://schemas.microsoft.com/office/drawing/2014/main" val="1098082122"/>
                    </a:ext>
                  </a:extLst>
                </a:gridCol>
                <a:gridCol w="2273037">
                  <a:extLst>
                    <a:ext uri="{9D8B030D-6E8A-4147-A177-3AD203B41FA5}">
                      <a16:colId xmlns:a16="http://schemas.microsoft.com/office/drawing/2014/main" val="4000141412"/>
                    </a:ext>
                  </a:extLst>
                </a:gridCol>
                <a:gridCol w="2905673">
                  <a:extLst>
                    <a:ext uri="{9D8B030D-6E8A-4147-A177-3AD203B41FA5}">
                      <a16:colId xmlns:a16="http://schemas.microsoft.com/office/drawing/2014/main" val="425525134"/>
                    </a:ext>
                  </a:extLst>
                </a:gridCol>
              </a:tblGrid>
              <a:tr h="40216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Model Random tree   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Training(%) 1 step ahead</a:t>
                      </a:r>
                      <a:endParaRPr lang="en-NZ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Testing(%) 1 step ahead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8804899"/>
                  </a:ext>
                </a:extLst>
              </a:tr>
              <a:tr h="332283"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Outside temperature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4665675"/>
                  </a:ext>
                </a:extLst>
              </a:tr>
              <a:tr h="33228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N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873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400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9648929"/>
                  </a:ext>
                </a:extLst>
              </a:tr>
              <a:tr h="33228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Mean absolute error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0.0069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3.23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20081787"/>
                  </a:ext>
                </a:extLst>
              </a:tr>
              <a:tr h="33228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Root mean squared error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0.1057</a:t>
                      </a:r>
                      <a:endParaRPr lang="en-NZ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3.9357</a:t>
                      </a:r>
                      <a:endParaRPr lang="en-NZ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3290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4277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Results of testing data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7C66029-ED36-49BD-9D2D-6E9156928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2222648"/>
              </p:ext>
            </p:extLst>
          </p:nvPr>
        </p:nvGraphicFramePr>
        <p:xfrm>
          <a:off x="1606276" y="2517716"/>
          <a:ext cx="9200739" cy="28576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6913">
                  <a:extLst>
                    <a:ext uri="{9D8B030D-6E8A-4147-A177-3AD203B41FA5}">
                      <a16:colId xmlns:a16="http://schemas.microsoft.com/office/drawing/2014/main" val="2227231422"/>
                    </a:ext>
                  </a:extLst>
                </a:gridCol>
                <a:gridCol w="3066913">
                  <a:extLst>
                    <a:ext uri="{9D8B030D-6E8A-4147-A177-3AD203B41FA5}">
                      <a16:colId xmlns:a16="http://schemas.microsoft.com/office/drawing/2014/main" val="3585800579"/>
                    </a:ext>
                  </a:extLst>
                </a:gridCol>
                <a:gridCol w="3066913">
                  <a:extLst>
                    <a:ext uri="{9D8B030D-6E8A-4147-A177-3AD203B41FA5}">
                      <a16:colId xmlns:a16="http://schemas.microsoft.com/office/drawing/2014/main" val="3547257634"/>
                    </a:ext>
                  </a:extLst>
                </a:gridCol>
              </a:tblGrid>
              <a:tr h="385504">
                <a:tc>
                  <a:txBody>
                    <a:bodyPr/>
                    <a:lstStyle/>
                    <a:p>
                      <a:r>
                        <a:rPr lang="en-NZ" dirty="0"/>
                        <a:t>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Mean absolute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Root mean squared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448715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Linear regression 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3.9325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4.5356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13742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Linear regression - tuned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3.9067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4.4973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528963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SMOreg</a:t>
                      </a:r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 = 1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5.4416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6.199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9221046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SMOreg</a:t>
                      </a:r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 = 0.5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4.338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4.9981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110017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tree seed = 1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3.23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3.9357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394104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tree seed = 2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2.69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3.3679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33419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3CA8FA6-256E-4915-9F2D-A8FD6B2ECC92}"/>
              </a:ext>
            </a:extLst>
          </p:cNvPr>
          <p:cNvSpPr txBox="1"/>
          <p:nvPr/>
        </p:nvSpPr>
        <p:spPr>
          <a:xfrm>
            <a:off x="1606276" y="2046914"/>
            <a:ext cx="3024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>
                <a:solidFill>
                  <a:schemeClr val="bg1"/>
                </a:solidFill>
              </a:rPr>
              <a:t>Temperature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43CF99-5670-4E6C-B710-974F623C1C8D}"/>
              </a:ext>
            </a:extLst>
          </p:cNvPr>
          <p:cNvSpPr/>
          <p:nvPr/>
        </p:nvSpPr>
        <p:spPr>
          <a:xfrm>
            <a:off x="1606276" y="5008228"/>
            <a:ext cx="9200739" cy="2936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17051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Results of testing data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7C66029-ED36-49BD-9D2D-6E9156928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225245"/>
              </p:ext>
            </p:extLst>
          </p:nvPr>
        </p:nvGraphicFramePr>
        <p:xfrm>
          <a:off x="1606276" y="2517716"/>
          <a:ext cx="9200739" cy="28576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6913">
                  <a:extLst>
                    <a:ext uri="{9D8B030D-6E8A-4147-A177-3AD203B41FA5}">
                      <a16:colId xmlns:a16="http://schemas.microsoft.com/office/drawing/2014/main" val="2227231422"/>
                    </a:ext>
                  </a:extLst>
                </a:gridCol>
                <a:gridCol w="3066913">
                  <a:extLst>
                    <a:ext uri="{9D8B030D-6E8A-4147-A177-3AD203B41FA5}">
                      <a16:colId xmlns:a16="http://schemas.microsoft.com/office/drawing/2014/main" val="3585800579"/>
                    </a:ext>
                  </a:extLst>
                </a:gridCol>
                <a:gridCol w="3066913">
                  <a:extLst>
                    <a:ext uri="{9D8B030D-6E8A-4147-A177-3AD203B41FA5}">
                      <a16:colId xmlns:a16="http://schemas.microsoft.com/office/drawing/2014/main" val="3547257634"/>
                    </a:ext>
                  </a:extLst>
                </a:gridCol>
              </a:tblGrid>
              <a:tr h="385504">
                <a:tc>
                  <a:txBody>
                    <a:bodyPr/>
                    <a:lstStyle/>
                    <a:p>
                      <a:r>
                        <a:rPr lang="en-NZ" dirty="0"/>
                        <a:t>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Mean absolute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Root mean squared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448715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Linear regression 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2.7039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3.4378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13742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Linear regression - tuned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2.6852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3.4181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528963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SMOreg</a:t>
                      </a:r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 = 1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4.1831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4.9625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9221046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SMOreg</a:t>
                      </a:r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 = 0.5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3.3442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4.0695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110017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tree seed = 1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2.3672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3.1164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394104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tree seed = 2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2.4255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3.1153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33419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3CA8FA6-256E-4915-9F2D-A8FD6B2ECC92}"/>
              </a:ext>
            </a:extLst>
          </p:cNvPr>
          <p:cNvSpPr txBox="1"/>
          <p:nvPr/>
        </p:nvSpPr>
        <p:spPr>
          <a:xfrm>
            <a:off x="1606276" y="2046914"/>
            <a:ext cx="3024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>
                <a:solidFill>
                  <a:schemeClr val="bg1"/>
                </a:solidFill>
              </a:rPr>
              <a:t>Humidity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7C3E9E4-91B8-423B-806F-04D534C55DE5}"/>
              </a:ext>
            </a:extLst>
          </p:cNvPr>
          <p:cNvSpPr/>
          <p:nvPr/>
        </p:nvSpPr>
        <p:spPr>
          <a:xfrm>
            <a:off x="1606275" y="4582367"/>
            <a:ext cx="9200739" cy="2936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1072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10631196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Results of testing data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7C66029-ED36-49BD-9D2D-6E9156928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499088"/>
              </p:ext>
            </p:extLst>
          </p:nvPr>
        </p:nvGraphicFramePr>
        <p:xfrm>
          <a:off x="1606276" y="2517716"/>
          <a:ext cx="9200739" cy="28576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6913">
                  <a:extLst>
                    <a:ext uri="{9D8B030D-6E8A-4147-A177-3AD203B41FA5}">
                      <a16:colId xmlns:a16="http://schemas.microsoft.com/office/drawing/2014/main" val="2227231422"/>
                    </a:ext>
                  </a:extLst>
                </a:gridCol>
                <a:gridCol w="3066913">
                  <a:extLst>
                    <a:ext uri="{9D8B030D-6E8A-4147-A177-3AD203B41FA5}">
                      <a16:colId xmlns:a16="http://schemas.microsoft.com/office/drawing/2014/main" val="3585800579"/>
                    </a:ext>
                  </a:extLst>
                </a:gridCol>
                <a:gridCol w="3066913">
                  <a:extLst>
                    <a:ext uri="{9D8B030D-6E8A-4147-A177-3AD203B41FA5}">
                      <a16:colId xmlns:a16="http://schemas.microsoft.com/office/drawing/2014/main" val="3547257634"/>
                    </a:ext>
                  </a:extLst>
                </a:gridCol>
              </a:tblGrid>
              <a:tr h="385504">
                <a:tc>
                  <a:txBody>
                    <a:bodyPr/>
                    <a:lstStyle/>
                    <a:p>
                      <a:r>
                        <a:rPr lang="en-NZ" dirty="0"/>
                        <a:t>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Mean absolute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Root mean squared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448715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Linear regression 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8.664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12.1767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13742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Linear regression - tuned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8.664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12.1767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528963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SMOreg</a:t>
                      </a:r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 = 1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7.3206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10.5779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9221046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SMOreg</a:t>
                      </a:r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 = 0.5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9.1686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12.4279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110017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tree seed = 1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13.1425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14.7744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394104"/>
                  </a:ext>
                </a:extLst>
              </a:tr>
              <a:tr h="41202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tree seed = 2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13.085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14.9355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33419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3CA8FA6-256E-4915-9F2D-A8FD6B2ECC92}"/>
              </a:ext>
            </a:extLst>
          </p:cNvPr>
          <p:cNvSpPr txBox="1"/>
          <p:nvPr/>
        </p:nvSpPr>
        <p:spPr>
          <a:xfrm>
            <a:off x="1539164" y="2052048"/>
            <a:ext cx="3024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>
                <a:solidFill>
                  <a:schemeClr val="bg1"/>
                </a:solidFill>
              </a:rPr>
              <a:t>Wind speed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15B1DC-3BAB-4BCC-BAEA-5A55139E838B}"/>
              </a:ext>
            </a:extLst>
          </p:cNvPr>
          <p:cNvSpPr/>
          <p:nvPr/>
        </p:nvSpPr>
        <p:spPr>
          <a:xfrm>
            <a:off x="1606276" y="3749879"/>
            <a:ext cx="9131632" cy="3355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6847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11281182" cy="5935132"/>
            <a:chOff x="438067" y="457200"/>
            <a:chExt cx="11281182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11281182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5657932" cy="1049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9534" y="457200"/>
              <a:ext cx="5561045" cy="1049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9" name="Picture 8" descr="A picture containing indoor&#10;&#10;Description automatically generated">
            <a:extLst>
              <a:ext uri="{FF2B5EF4-FFF2-40B4-BE49-F238E27FC236}">
                <a16:creationId xmlns:a16="http://schemas.microsoft.com/office/drawing/2014/main" id="{0B748050-72A9-4447-B964-9683E8F2D2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710" y="780177"/>
            <a:ext cx="12200690" cy="52938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2668" y="1050299"/>
            <a:ext cx="3078759" cy="640887"/>
          </a:xfrm>
          <a:solidFill>
            <a:schemeClr val="tx1">
              <a:alpha val="60000"/>
            </a:schemeClr>
          </a:solidFill>
        </p:spPr>
        <p:txBody>
          <a:bodyPr anchor="ctr">
            <a:normAutofit/>
          </a:bodyPr>
          <a:lstStyle/>
          <a:p>
            <a:pPr algn="ctr"/>
            <a:r>
              <a:rPr lang="en-US" dirty="0"/>
              <a:t>What </a:t>
            </a:r>
            <a:r>
              <a:rPr lang="en-US" dirty="0" err="1"/>
              <a:t>Niwa</a:t>
            </a:r>
            <a:r>
              <a:rPr lang="en-US" dirty="0"/>
              <a:t> use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F165240-EACD-43C7-AA13-BD0D270CA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924358"/>
              </p:ext>
            </p:extLst>
          </p:nvPr>
        </p:nvGraphicFramePr>
        <p:xfrm>
          <a:off x="1434241" y="2677905"/>
          <a:ext cx="9410585" cy="2111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8705">
                  <a:extLst>
                    <a:ext uri="{9D8B030D-6E8A-4147-A177-3AD203B41FA5}">
                      <a16:colId xmlns:a16="http://schemas.microsoft.com/office/drawing/2014/main" val="2490562180"/>
                    </a:ext>
                  </a:extLst>
                </a:gridCol>
                <a:gridCol w="1845578">
                  <a:extLst>
                    <a:ext uri="{9D8B030D-6E8A-4147-A177-3AD203B41FA5}">
                      <a16:colId xmlns:a16="http://schemas.microsoft.com/office/drawing/2014/main" val="3961341169"/>
                    </a:ext>
                  </a:extLst>
                </a:gridCol>
                <a:gridCol w="2712068">
                  <a:extLst>
                    <a:ext uri="{9D8B030D-6E8A-4147-A177-3AD203B41FA5}">
                      <a16:colId xmlns:a16="http://schemas.microsoft.com/office/drawing/2014/main" val="1674129847"/>
                    </a:ext>
                  </a:extLst>
                </a:gridCol>
                <a:gridCol w="2111602">
                  <a:extLst>
                    <a:ext uri="{9D8B030D-6E8A-4147-A177-3AD203B41FA5}">
                      <a16:colId xmlns:a16="http://schemas.microsoft.com/office/drawing/2014/main" val="3910311289"/>
                    </a:ext>
                  </a:extLst>
                </a:gridCol>
                <a:gridCol w="1652632">
                  <a:extLst>
                    <a:ext uri="{9D8B030D-6E8A-4147-A177-3AD203B41FA5}">
                      <a16:colId xmlns:a16="http://schemas.microsoft.com/office/drawing/2014/main" val="750685029"/>
                    </a:ext>
                  </a:extLst>
                </a:gridCol>
              </a:tblGrid>
              <a:tr h="3647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dirty="0" err="1"/>
                        <a:t>M</a:t>
                      </a:r>
                      <a:r>
                        <a:rPr lang="en-NZ" sz="1800" dirty="0" err="1"/>
                        <a:t>ā</a:t>
                      </a:r>
                      <a:r>
                        <a:rPr lang="en-NZ" dirty="0" err="1"/>
                        <a:t>ui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 err="1"/>
                        <a:t>Mahuika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Kupe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Mine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702037"/>
                  </a:ext>
                </a:extLst>
              </a:tr>
              <a:tr h="739770">
                <a:tc>
                  <a:txBody>
                    <a:bodyPr/>
                    <a:lstStyle/>
                    <a:p>
                      <a:r>
                        <a:rPr lang="en-NZ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Cray XC50-LC Supercomputer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Cray CS400 Cluster High Performance Computer</a:t>
                      </a:r>
                      <a:r>
                        <a:rPr lang="en-NZ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Cray XC50-AC Supercomputer 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I9-9900K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83059"/>
                  </a:ext>
                </a:extLst>
              </a:tr>
              <a:tr h="364712">
                <a:tc>
                  <a:txBody>
                    <a:bodyPr/>
                    <a:lstStyle/>
                    <a:p>
                      <a:r>
                        <a:rPr lang="en-NZ" dirty="0"/>
                        <a:t>Cores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18,650 × 2.4GHz Intel Skylake core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8,424 × 2.1GHz Intel Broadwell cores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4,160 × 2.4GHz Intel Skylake cores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8 x 3.6GHz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649638"/>
                  </a:ext>
                </a:extLst>
              </a:tr>
              <a:tr h="364712">
                <a:tc>
                  <a:txBody>
                    <a:bodyPr/>
                    <a:lstStyle/>
                    <a:p>
                      <a:r>
                        <a:rPr lang="en-NZ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66.8 Terabytes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12.3 Terabytes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 Terabytes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32 Gigabytes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7239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810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NZ" dirty="0"/>
              <a:t>Problem Statement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7493A-4972-4A41-A8AD-F9FC17B1E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>
                <a:solidFill>
                  <a:schemeClr val="bg1"/>
                </a:solidFill>
              </a:rPr>
              <a:t>Problem is does the data show a correlation between temperature, </a:t>
            </a:r>
            <a:br>
              <a:rPr lang="en-NZ" dirty="0">
                <a:solidFill>
                  <a:schemeClr val="bg1"/>
                </a:solidFill>
              </a:rPr>
            </a:br>
            <a:r>
              <a:rPr lang="en-NZ" dirty="0">
                <a:solidFill>
                  <a:schemeClr val="bg1"/>
                </a:solidFill>
              </a:rPr>
              <a:t>humidity and the wind.</a:t>
            </a:r>
          </a:p>
          <a:p>
            <a:pPr marL="0" indent="0">
              <a:buNone/>
            </a:pPr>
            <a:endParaRPr lang="en-NZ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N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90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7493A-4972-4A41-A8AD-F9FC17B1E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7275546" cy="4059437"/>
          </a:xfrm>
        </p:spPr>
        <p:txBody>
          <a:bodyPr/>
          <a:lstStyle/>
          <a:p>
            <a:r>
              <a:rPr lang="en-NZ" dirty="0">
                <a:solidFill>
                  <a:schemeClr val="bg1"/>
                </a:solidFill>
              </a:rPr>
              <a:t>Collect over a longer period.</a:t>
            </a:r>
          </a:p>
          <a:p>
            <a:r>
              <a:rPr lang="en-NZ" dirty="0">
                <a:solidFill>
                  <a:schemeClr val="bg1"/>
                </a:solidFill>
              </a:rPr>
              <a:t>Use historic data.</a:t>
            </a:r>
          </a:p>
          <a:p>
            <a:r>
              <a:rPr lang="en-NZ" dirty="0">
                <a:solidFill>
                  <a:schemeClr val="bg1"/>
                </a:solidFill>
              </a:rPr>
              <a:t>Use a better device to collect the data.</a:t>
            </a:r>
          </a:p>
          <a:p>
            <a:r>
              <a:rPr lang="en-NZ" dirty="0">
                <a:solidFill>
                  <a:schemeClr val="bg1"/>
                </a:solidFill>
              </a:rPr>
              <a:t>Compare to a different geographical area.</a:t>
            </a:r>
          </a:p>
          <a:p>
            <a:endParaRPr lang="en-NZ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NZ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NZ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02D968-9557-4CBE-98E2-AFD26686D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7275546" cy="1013800"/>
          </a:xfrm>
        </p:spPr>
        <p:txBody>
          <a:bodyPr/>
          <a:lstStyle/>
          <a:p>
            <a:r>
              <a:rPr lang="en-NZ" dirty="0"/>
              <a:t>Future improvements</a:t>
            </a:r>
          </a:p>
        </p:txBody>
      </p:sp>
    </p:spTree>
    <p:extLst>
      <p:ext uri="{BB962C8B-B14F-4D97-AF65-F5344CB8AC3E}">
        <p14:creationId xmlns:p14="http://schemas.microsoft.com/office/powerpoint/2010/main" val="3482630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Anna </a:t>
            </a:r>
            <a:r>
              <a:rPr lang="en-US" dirty="0" err="1">
                <a:solidFill>
                  <a:schemeClr val="bg2"/>
                </a:solidFill>
              </a:rPr>
              <a:t>henson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7493A-4972-4A41-A8AD-F9FC17B1E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NZ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NZ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02D968-9557-4CBE-98E2-AFD26686D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3996EC-ADC2-4EBC-B02C-083ED002A1F0}"/>
              </a:ext>
            </a:extLst>
          </p:cNvPr>
          <p:cNvSpPr/>
          <p:nvPr/>
        </p:nvSpPr>
        <p:spPr>
          <a:xfrm>
            <a:off x="1758618" y="2967335"/>
            <a:ext cx="49664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System Design</a:t>
            </a:r>
          </a:p>
        </p:txBody>
      </p:sp>
    </p:spTree>
    <p:extLst>
      <p:ext uri="{BB962C8B-B14F-4D97-AF65-F5344CB8AC3E}">
        <p14:creationId xmlns:p14="http://schemas.microsoft.com/office/powerpoint/2010/main" val="160056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678036F-DFA0-41F3-BDD4-427561BCF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The hardware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2300D0-B959-4660-B383-D10C476D83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8*8 LED display</a:t>
            </a:r>
          </a:p>
          <a:p>
            <a:r>
              <a:rPr lang="en-US" dirty="0"/>
              <a:t>Temperature and humidity sensor</a:t>
            </a:r>
          </a:p>
          <a:p>
            <a:r>
              <a:rPr lang="en-US" dirty="0"/>
              <a:t>Air pressure sensor</a:t>
            </a:r>
          </a:p>
          <a:p>
            <a:r>
              <a:rPr lang="en-US" dirty="0"/>
              <a:t>Microsoft Surface Pro i5 8GB memory</a:t>
            </a:r>
          </a:p>
          <a:p>
            <a:pPr marL="0" indent="0">
              <a:buNone/>
            </a:pPr>
            <a:endParaRPr lang="en-NZ" dirty="0"/>
          </a:p>
        </p:txBody>
      </p:sp>
      <p:pic>
        <p:nvPicPr>
          <p:cNvPr id="13" name="Content Placeholder 6">
            <a:extLst>
              <a:ext uri="{FF2B5EF4-FFF2-40B4-BE49-F238E27FC236}">
                <a16:creationId xmlns:a16="http://schemas.microsoft.com/office/drawing/2014/main" id="{DE17A202-B20C-4E2C-9A1C-960E4ECC00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421" r="5229" b="1"/>
          <a:stretch/>
        </p:blipFill>
        <p:spPr>
          <a:xfrm>
            <a:off x="7649344" y="2227263"/>
            <a:ext cx="2571384" cy="36337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0812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299D352-97F5-4B6E-9ECF-769D52DCD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235" y="1906417"/>
            <a:ext cx="9351529" cy="472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 Processing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853065-1C5E-477B-B835-9D350D90BD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45" r="-1" b="-1"/>
          <a:stretch/>
        </p:blipFill>
        <p:spPr>
          <a:xfrm>
            <a:off x="447816" y="896746"/>
            <a:ext cx="11292840" cy="36137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4346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7493A-4972-4A41-A8AD-F9FC17B1E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NZ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NZ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02D968-9557-4CBE-98E2-AFD26686D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3996EC-ADC2-4EBC-B02C-083ED002A1F0}"/>
              </a:ext>
            </a:extLst>
          </p:cNvPr>
          <p:cNvSpPr/>
          <p:nvPr/>
        </p:nvSpPr>
        <p:spPr>
          <a:xfrm>
            <a:off x="1803729" y="2532652"/>
            <a:ext cx="467531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Procedure for</a:t>
            </a:r>
          </a:p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151783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kern="1200" cap="all">
                <a:latin typeface="+mj-lt"/>
                <a:ea typeface="+mj-ea"/>
                <a:cs typeface="+mj-cs"/>
              </a:rPr>
              <a:t>Supervised vs Unsupervised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581193" y="2462996"/>
            <a:ext cx="5422390" cy="3163060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C0A5F0-AA9F-4A69-8F8C-5694FDE8B16D}"/>
              </a:ext>
            </a:extLst>
          </p:cNvPr>
          <p:cNvSpPr txBox="1"/>
          <p:nvPr/>
        </p:nvSpPr>
        <p:spPr>
          <a:xfrm>
            <a:off x="6188417" y="2228003"/>
            <a:ext cx="5422392" cy="3633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>
                <a:solidFill>
                  <a:schemeClr val="tx2"/>
                </a:solidFill>
              </a:rPr>
              <a:t>“The steps that are considered to shift the data backward in the time(sequence), called lag times or lags. Therefore, a time series problem can be transformed into a supervised ML by adding lags of measurements as inputs of the supervised ML”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endParaRPr lang="en-US">
              <a:solidFill>
                <a:schemeClr val="tx2"/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>
                <a:solidFill>
                  <a:schemeClr val="tx2"/>
                </a:solidFill>
                <a:hlinkClick r:id="rId5"/>
              </a:rPr>
              <a:t>https://towardsdatascience.com/time-series-machine-learning-regression-framework-9ea33929009a</a:t>
            </a:r>
            <a:r>
              <a:rPr lang="en-US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40DB63-3182-4D52-9918-E8F2180DB7F3}"/>
              </a:ext>
            </a:extLst>
          </p:cNvPr>
          <p:cNvSpPr txBox="1"/>
          <p:nvPr/>
        </p:nvSpPr>
        <p:spPr>
          <a:xfrm>
            <a:off x="581193" y="5626056"/>
            <a:ext cx="54223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900">
                <a:hlinkClick r:id="rId4" tooltip="http://commons.wikimedia.org/wiki/File:A_view_of_the_server_room_at_The_National_Archives.jpg"/>
              </a:rPr>
              <a:t>This Photo</a:t>
            </a:r>
            <a:r>
              <a:rPr lang="en-NZ" sz="900"/>
              <a:t> by Unknown Author is licensed under </a:t>
            </a:r>
            <a:r>
              <a:rPr lang="en-NZ" sz="900">
                <a:hlinkClick r:id="rId6" tooltip="https://creativecommons.org/licenses/by-sa/3.0/"/>
              </a:rPr>
              <a:t>CC BY-SA</a:t>
            </a:r>
            <a:endParaRPr lang="en-NZ" sz="900"/>
          </a:p>
        </p:txBody>
      </p:sp>
    </p:spTree>
    <p:extLst>
      <p:ext uri="{BB962C8B-B14F-4D97-AF65-F5344CB8AC3E}">
        <p14:creationId xmlns:p14="http://schemas.microsoft.com/office/powerpoint/2010/main" val="294828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568355_Tech Dividend design_SL_V1.potx" id="{467224E0-F025-4A0A-AD92-512F9DFA538F}" vid="{0926D7DA-7D63-4ED6-A5D6-C169624678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5C8BF1-B0E4-49A1-808F-40F2AD30E74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2C2F66B-486F-47B1-BC58-6A0FC1A721C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3FC8A1C-A436-42C0-AC33-FAFFFAF219B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670</Words>
  <Application>Microsoft Office PowerPoint</Application>
  <PresentationFormat>Widescreen</PresentationFormat>
  <Paragraphs>257</Paragraphs>
  <Slides>31</Slides>
  <Notes>30</Notes>
  <HiddenSlides>4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Gill Sans MT</vt:lpstr>
      <vt:lpstr>Wingdings 2</vt:lpstr>
      <vt:lpstr>Dividend</vt:lpstr>
      <vt:lpstr>Data mining assignment 2 </vt:lpstr>
      <vt:lpstr>Weather trends</vt:lpstr>
      <vt:lpstr>Problem Statement</vt:lpstr>
      <vt:lpstr>PowerPoint Presentation</vt:lpstr>
      <vt:lpstr>The hardware</vt:lpstr>
      <vt:lpstr>Data collection</vt:lpstr>
      <vt:lpstr>Data Processing</vt:lpstr>
      <vt:lpstr>PowerPoint Presentation</vt:lpstr>
      <vt:lpstr>Supervised vs Unsupervised</vt:lpstr>
      <vt:lpstr>Time series processing Linear regression</vt:lpstr>
      <vt:lpstr>Linear regression 1 step ahead   Actual vs prediction</vt:lpstr>
      <vt:lpstr>Linear regression  predicted on training data</vt:lpstr>
      <vt:lpstr>Linear regression  predicted on training data</vt:lpstr>
      <vt:lpstr>Time series processing SMOreg</vt:lpstr>
      <vt:lpstr>SMOreg 1 step ahead   Actual vs prediction</vt:lpstr>
      <vt:lpstr>SMOreg predicted on training data</vt:lpstr>
      <vt:lpstr>SMOreg predicted on training data</vt:lpstr>
      <vt:lpstr>Time series processing SMOreg Lower complexity</vt:lpstr>
      <vt:lpstr>SMOreg 0.5 1 step ahead   Actual vs prediction</vt:lpstr>
      <vt:lpstr>SMOreg 0.5 predicted on training data</vt:lpstr>
      <vt:lpstr>SMOreg 0.5 predicted on training data</vt:lpstr>
      <vt:lpstr>Random Tree</vt:lpstr>
      <vt:lpstr>Random Tree 1 step ahead   Actual vs prediction</vt:lpstr>
      <vt:lpstr>Random Tree predicted on training data</vt:lpstr>
      <vt:lpstr>Random Tree predicted on training data</vt:lpstr>
      <vt:lpstr>Results of testing data</vt:lpstr>
      <vt:lpstr>Results of testing data</vt:lpstr>
      <vt:lpstr>Results of testing data</vt:lpstr>
      <vt:lpstr>What Niwa use</vt:lpstr>
      <vt:lpstr>Future improvements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2019-06-09T08:48:16Z</dcterms:created>
  <dcterms:modified xsi:type="dcterms:W3CDTF">2019-06-10T03:53:46Z</dcterms:modified>
</cp:coreProperties>
</file>